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1" r:id="rId7"/>
    <p:sldId id="299" r:id="rId8"/>
    <p:sldId id="300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9" r:id="rId26"/>
    <p:sldId id="280" r:id="rId27"/>
    <p:sldId id="281" r:id="rId28"/>
    <p:sldId id="278" r:id="rId29"/>
    <p:sldId id="282" r:id="rId30"/>
    <p:sldId id="283" r:id="rId31"/>
    <p:sldId id="284" r:id="rId32"/>
    <p:sldId id="285" r:id="rId33"/>
    <p:sldId id="287" r:id="rId34"/>
    <p:sldId id="288" r:id="rId35"/>
    <p:sldId id="289" r:id="rId36"/>
    <p:sldId id="290" r:id="rId37"/>
    <p:sldId id="292" r:id="rId38"/>
    <p:sldId id="296" r:id="rId39"/>
    <p:sldId id="297" r:id="rId40"/>
    <p:sldId id="298" r:id="rId41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43"/>
      <p:bold r:id="rId44"/>
      <p:italic r:id="rId45"/>
      <p:boldItalic r:id="rId46"/>
    </p:embeddedFont>
    <p:embeddedFont>
      <p:font typeface="Open Sans" panose="020B0606030504020204" pitchFamily="34" charset="0"/>
      <p:regular r:id="rId47"/>
      <p:bold r:id="rId48"/>
      <p:italic r:id="rId49"/>
      <p:boldItalic r:id="rId50"/>
    </p:embeddedFont>
    <p:embeddedFont>
      <p:font typeface="PT Sans Narrow" panose="020B0506020203020204" pitchFamily="34" charset="0"/>
      <p:regular r:id="rId51"/>
      <p:bold r:id="rId52"/>
    </p:embeddedFont>
    <p:embeddedFont>
      <p:font typeface="Quattrocento Sans" panose="020B0502050000020003" pitchFamily="3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D9D3EB1-507A-4C7D-AAAE-77E998780738}">
  <a:tblStyle styleId="{0D9D3EB1-507A-4C7D-AAAE-77E9987807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654f97c32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8654f97c32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8654f97c32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8654f97c32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68080c88f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868080c88f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86566524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86566524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86566524c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86566524c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86566524c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86566524c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6566524c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86566524c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8679094f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8679094f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065e86fc0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065e86fc0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 memory is only be used if there are too many local variables declared in your device code &amp; SM's registers cannot fit all of them.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8679094f4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8679094f4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8aa0bab7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8aa0bab7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8679094f4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8679094f4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061b70036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061b70036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8679094f4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8679094f4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679094f4f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8679094f4f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8679094f4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8679094f4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8679094f4f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8679094f4f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065e86fc0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065e86fc05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065e86fc0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065e86fc0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8679094f4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8679094f4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8679094f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8679094f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8aa0bab7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8aa0bab7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8679094f4f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8679094f4f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8679094f4f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8679094f4f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8679094f4f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8679094f4f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8679094f4f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8679094f4f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trust me bro i marked assignment 2 last year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8679094f4f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8679094f4f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8679094f4f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8679094f4f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8679094f4f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8679094f4f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8679094f4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8679094f4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868080c88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868080c88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868080c88f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868080c88f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8aa0bab77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8aa0bab77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78ce4f97d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278ce4f97d0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8aa0bab77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8aa0bab771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8aa0bab77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8aa0bab77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8aa0bab7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8aa0bab7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07636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8aa0bab77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8aa0bab77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5825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8654f97c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8654f97c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cuda/cuda-c-programming-guide/index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cuda/cuda-c-programming-guide/index.html#device-memory-accesse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ecs.umich.edu/courses/eecs498-APP/resources/materials/CUDA-Thread-Indexing-Cheatsheet.pdf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puhackshef.readthedocs.io/en/latest/tools/nvidia-profiling-tools.html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feedback-theodore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0036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CS3210 Lab 3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2136750" y="28412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GPU Parallel Programming in CUDA</a:t>
            </a:r>
            <a:endParaRPr/>
          </a:p>
        </p:txBody>
      </p:sp>
      <p:sp>
        <p:nvSpPr>
          <p:cNvPr id="68" name="Google Shape;68;p13"/>
          <p:cNvSpPr txBox="1"/>
          <p:nvPr/>
        </p:nvSpPr>
        <p:spPr>
          <a:xfrm>
            <a:off x="3108600" y="4229100"/>
            <a:ext cx="29268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Slides stolen from Zhi Heng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inspired by Sriram's slides</a:t>
            </a:r>
            <a:endParaRPr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with extra tidbits</a:t>
            </a:r>
            <a:endParaRPr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CUDA is a very deep topic.</a:t>
            </a:r>
            <a:endParaRPr b="1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will mainly try to cover the basics - enough!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Highly recommend the CUDA Programming Guide: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https://docs.nvidia.com/cuda/cuda-c-programming-guide/index.html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 vs GPU: Latency vs Throughput</a:t>
            </a:r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body" idx="1"/>
          </p:nvPr>
        </p:nvSpPr>
        <p:spPr>
          <a:xfrm>
            <a:off x="795025" y="1266325"/>
            <a:ext cx="42603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Complex cores</a:t>
            </a:r>
            <a:br>
              <a:rPr lang="en"/>
            </a:br>
            <a:r>
              <a:rPr lang="en"/>
              <a:t>Low latency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1"/>
          </p:nvPr>
        </p:nvSpPr>
        <p:spPr>
          <a:xfrm>
            <a:off x="4047600" y="1266325"/>
            <a:ext cx="42603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Many simple cores</a:t>
            </a:r>
            <a:br>
              <a:rPr lang="en"/>
            </a:br>
            <a:r>
              <a:rPr lang="en"/>
              <a:t>High throughput</a:t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7900" y="2014775"/>
            <a:ext cx="6188198" cy="305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0571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396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9696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4296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7846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671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6971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571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5108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6933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233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833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2433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258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558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158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6896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8721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6021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0621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4171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996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296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896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1433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3258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0558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158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758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0583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883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483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71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4296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1596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6196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9746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571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8871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3471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7008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833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6133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0733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4333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158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3458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8058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 vs GPU:</a:t>
            </a:r>
            <a:endParaRPr/>
          </a:p>
        </p:txBody>
      </p:sp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8796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0621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7921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521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6071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896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5196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796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3333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158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2458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7058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0658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483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783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383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050" y="1993300"/>
            <a:ext cx="1158904" cy="126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0325" y="1960875"/>
            <a:ext cx="1158904" cy="126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2875" y="2511075"/>
            <a:ext cx="1158904" cy="126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4950" y="2488187"/>
            <a:ext cx="1158904" cy="12686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2"/>
          <p:cNvSpPr txBox="1">
            <a:spLocks noGrp="1"/>
          </p:cNvSpPr>
          <p:nvPr>
            <p:ph type="body" idx="1"/>
          </p:nvPr>
        </p:nvSpPr>
        <p:spPr>
          <a:xfrm>
            <a:off x="288550" y="3779675"/>
            <a:ext cx="42603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CPU</a:t>
            </a:r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body" idx="1"/>
          </p:nvPr>
        </p:nvSpPr>
        <p:spPr>
          <a:xfrm>
            <a:off x="4408525" y="3779675"/>
            <a:ext cx="42603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GPU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Main Point:</a:t>
            </a:r>
            <a:endParaRPr sz="3600" b="1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0" lvl="0" indent="0" algn="ctr" rtl="0">
              <a:spcBef>
                <a:spcPts val="1200"/>
              </a:spcBef>
              <a:spcAft>
                <a:spcPts val="1000"/>
              </a:spcAft>
              <a:buNone/>
            </a:pPr>
            <a:r>
              <a:rPr lang="en"/>
              <a:t>To maximize CUDA performance, you must understand GPU hardware</a:t>
            </a:r>
            <a:endParaRPr sz="3600" b="1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 Physical Structure</a:t>
            </a:r>
            <a:endParaRPr/>
          </a:p>
        </p:txBody>
      </p:sp>
      <p:sp>
        <p:nvSpPr>
          <p:cNvPr id="206" name="Google Shape;206;p2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58488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GPU: contains many </a:t>
            </a:r>
            <a:r>
              <a:rPr lang="en" b="1"/>
              <a:t>Streaming Multiprocessors (SMs)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Each SM:</a:t>
            </a:r>
            <a:r>
              <a:rPr lang="en"/>
              <a:t> runs one </a:t>
            </a:r>
            <a:r>
              <a:rPr lang="en" b="1"/>
              <a:t>"thread block"</a:t>
            </a:r>
            <a:r>
              <a:rPr lang="en"/>
              <a:t> (which</a:t>
            </a:r>
            <a:br>
              <a:rPr lang="en"/>
            </a:br>
            <a:r>
              <a:rPr lang="en"/>
              <a:t>contains many threads)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/>
              <a:t>Each SM:</a:t>
            </a:r>
            <a:r>
              <a:rPr lang="en"/>
              <a:t> runs many warps</a:t>
            </a:r>
            <a:br>
              <a:rPr lang="en"/>
            </a:br>
            <a:r>
              <a:rPr lang="en"/>
              <a:t>(groups of 32 threads) in</a:t>
            </a:r>
            <a:br>
              <a:rPr lang="en"/>
            </a:br>
            <a:r>
              <a:rPr lang="en"/>
              <a:t>parallel</a:t>
            </a:r>
            <a:endParaRPr/>
          </a:p>
        </p:txBody>
      </p:sp>
      <p:pic>
        <p:nvPicPr>
          <p:cNvPr id="207" name="Google Shape;207;p24"/>
          <p:cNvPicPr preferRelativeResize="0"/>
          <p:nvPr/>
        </p:nvPicPr>
        <p:blipFill rotWithShape="1">
          <a:blip r:embed="rId3">
            <a:alphaModFix/>
          </a:blip>
          <a:srcRect l="52031"/>
          <a:stretch/>
        </p:blipFill>
        <p:spPr>
          <a:xfrm>
            <a:off x="3643326" y="2847226"/>
            <a:ext cx="1927952" cy="20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2991" y="727994"/>
            <a:ext cx="3398051" cy="4304534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 Logical Hierarchy</a:t>
            </a:r>
            <a:endParaRPr/>
          </a:p>
        </p:txBody>
      </p:sp>
      <p:sp>
        <p:nvSpPr>
          <p:cNvPr id="214" name="Google Shape;214;p2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thread executes code on a CUDA core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Specifically, groups of 32 threads (a warp)</a:t>
            </a:r>
            <a:br>
              <a:rPr lang="en"/>
            </a:br>
            <a:r>
              <a:rPr lang="en"/>
              <a:t>execute in lockstep in a core.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Threads can be organized in blocks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up to 1024 threads</a:t>
            </a:r>
            <a:r>
              <a:rPr lang="en"/>
              <a:t> per block (CC ≥ 2)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block per SM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Blocks are organized into a logical </a:t>
            </a:r>
            <a:r>
              <a:rPr lang="en" b="1"/>
              <a:t>grid</a:t>
            </a:r>
            <a:endParaRPr b="1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CC0000"/>
              </a:buClr>
              <a:buSzPts val="1600"/>
              <a:buChar char="●"/>
            </a:pPr>
            <a:r>
              <a:rPr lang="en" sz="1600">
                <a:solidFill>
                  <a:srgbClr val="CC0000"/>
                </a:solidFill>
              </a:rPr>
              <a:t>Hardware does not care about grids!</a:t>
            </a:r>
            <a:endParaRPr sz="1600">
              <a:solidFill>
                <a:srgbClr val="CC0000"/>
              </a:solidFill>
            </a:endParaRPr>
          </a:p>
        </p:txBody>
      </p:sp>
      <p:pic>
        <p:nvPicPr>
          <p:cNvPr id="215" name="Google Shape;215;p25"/>
          <p:cNvPicPr preferRelativeResize="0"/>
          <p:nvPr/>
        </p:nvPicPr>
        <p:blipFill rotWithShape="1">
          <a:blip r:embed="rId3">
            <a:alphaModFix/>
          </a:blip>
          <a:srcRect r="16839"/>
          <a:stretch/>
        </p:blipFill>
        <p:spPr>
          <a:xfrm>
            <a:off x="6889700" y="1062975"/>
            <a:ext cx="2216299" cy="361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5"/>
          <p:cNvPicPr preferRelativeResize="0"/>
          <p:nvPr/>
        </p:nvPicPr>
        <p:blipFill rotWithShape="1">
          <a:blip r:embed="rId4">
            <a:alphaModFix/>
          </a:blip>
          <a:srcRect r="49489" b="53714"/>
          <a:stretch/>
        </p:blipFill>
        <p:spPr>
          <a:xfrm>
            <a:off x="4810600" y="2231483"/>
            <a:ext cx="2079094" cy="2574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Physical-Logical Connection</a:t>
            </a:r>
            <a:endParaRPr/>
          </a:p>
        </p:txBody>
      </p:sp>
      <p:sp>
        <p:nvSpPr>
          <p:cNvPr id="222" name="Google Shape;222;p2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23" name="Google Shape;2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45152"/>
            <a:ext cx="9144003" cy="3518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optimizations from knowing hardware</a:t>
            </a:r>
            <a:endParaRPr/>
          </a:p>
        </p:txBody>
      </p:sp>
      <p:sp>
        <p:nvSpPr>
          <p:cNvPr id="229" name="Google Shape;229;p2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42603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Warps are 32 threads, so any block sizes </a:t>
            </a:r>
            <a:r>
              <a:rPr lang="en" b="1"/>
              <a:t>not divisible by 32</a:t>
            </a:r>
            <a:r>
              <a:rPr lang="en"/>
              <a:t> have </a:t>
            </a:r>
            <a:r>
              <a:rPr lang="en" b="1"/>
              <a:t>wasted threads</a:t>
            </a:r>
            <a:r>
              <a:rPr lang="en"/>
              <a:t> (i.e. they run but do no meaningful work)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Keep threads </a:t>
            </a:r>
            <a:r>
              <a:rPr lang="en" b="1"/>
              <a:t>simple </a:t>
            </a:r>
            <a:r>
              <a:rPr lang="en"/>
              <a:t>and </a:t>
            </a:r>
            <a:r>
              <a:rPr lang="en" b="1"/>
              <a:t>minimize control flow</a:t>
            </a:r>
            <a:r>
              <a:rPr lang="en"/>
              <a:t> logic (if/else)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Prefer </a:t>
            </a:r>
            <a:r>
              <a:rPr lang="en" b="1"/>
              <a:t>registers &gt; shared  &gt; local = global</a:t>
            </a:r>
            <a:r>
              <a:rPr lang="en"/>
              <a:t> memory</a:t>
            </a:r>
            <a:endParaRPr/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1550" y="1201200"/>
            <a:ext cx="3859174" cy="3621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 Memory</a:t>
            </a:r>
            <a:endParaRPr/>
          </a:p>
        </p:txBody>
      </p:sp>
      <p:sp>
        <p:nvSpPr>
          <p:cNvPr id="236" name="Google Shape;236;p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4659900" cy="35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Contrary to the diagram &amp; naming, local memory is </a:t>
            </a:r>
            <a:r>
              <a:rPr lang="en" b="1"/>
              <a:t>actually stored in the same physical location as global memory</a:t>
            </a:r>
            <a:r>
              <a:rPr lang="en"/>
              <a:t>!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accurate to call it "thread-local global memory"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Reference: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https://docs.nvidia.com/cuda/cuda-c-programming-guide/index.html#device-memory-accesses</a:t>
            </a:r>
            <a:endParaRPr/>
          </a:p>
        </p:txBody>
      </p:sp>
      <p:pic>
        <p:nvPicPr>
          <p:cNvPr id="237" name="Google Shape;23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1550" y="1201200"/>
            <a:ext cx="3859174" cy="36217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8"/>
          <p:cNvSpPr/>
          <p:nvPr/>
        </p:nvSpPr>
        <p:spPr>
          <a:xfrm>
            <a:off x="5213200" y="2862150"/>
            <a:ext cx="2481300" cy="1365900"/>
          </a:xfrm>
          <a:prstGeom prst="rect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9" name="Google Shape;239;p28"/>
          <p:cNvSpPr txBox="1"/>
          <p:nvPr/>
        </p:nvSpPr>
        <p:spPr>
          <a:xfrm>
            <a:off x="7824600" y="2389125"/>
            <a:ext cx="1319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Same physical location!</a:t>
            </a:r>
            <a:endParaRPr sz="13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40" name="Google Shape;240;p28"/>
          <p:cNvCxnSpPr/>
          <p:nvPr/>
        </p:nvCxnSpPr>
        <p:spPr>
          <a:xfrm flipH="1">
            <a:off x="7722225" y="2917900"/>
            <a:ext cx="381000" cy="39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Today's Lab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12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2 Curiosities: 2 billion instructions?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news!</a:t>
            </a:r>
            <a:endParaRPr/>
          </a:p>
        </p:txBody>
      </p:sp>
      <p:sp>
        <p:nvSpPr>
          <p:cNvPr id="251" name="Google Shape;251;p30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No submission! 😊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But you should still go through it at least once, for assignment 2!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6" name="Google Shape;256;p31"/>
          <p:cNvCxnSpPr>
            <a:stCxn id="257" idx="1"/>
            <a:endCxn id="258" idx="3"/>
          </p:cNvCxnSpPr>
          <p:nvPr/>
        </p:nvCxnSpPr>
        <p:spPr>
          <a:xfrm flipH="1">
            <a:off x="1299200" y="2169925"/>
            <a:ext cx="1382700" cy="34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9" name="Google Shape;259;p31"/>
          <p:cNvCxnSpPr>
            <a:stCxn id="257" idx="1"/>
            <a:endCxn id="260" idx="3"/>
          </p:cNvCxnSpPr>
          <p:nvPr/>
        </p:nvCxnSpPr>
        <p:spPr>
          <a:xfrm rot="10800000">
            <a:off x="1299200" y="1762225"/>
            <a:ext cx="1382700" cy="40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1" name="Google Shape;261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 Cluster vs PDC Cluster</a:t>
            </a:r>
            <a:endParaRPr/>
          </a:p>
        </p:txBody>
      </p:sp>
      <p:pic>
        <p:nvPicPr>
          <p:cNvPr id="257" name="Google Shape;25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1900" y="1768100"/>
            <a:ext cx="803650" cy="80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575" y="14603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775" y="14603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575" y="22087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775" y="22087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9450" y="1493863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6650" y="1493863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9450" y="2242263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6650" y="2242263"/>
            <a:ext cx="603725" cy="603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1"/>
          <p:cNvSpPr txBox="1"/>
          <p:nvPr/>
        </p:nvSpPr>
        <p:spPr>
          <a:xfrm>
            <a:off x="6416175" y="3226575"/>
            <a:ext cx="36900" cy="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9" name="Google Shape;269;p31"/>
          <p:cNvSpPr txBox="1"/>
          <p:nvPr/>
        </p:nvSpPr>
        <p:spPr>
          <a:xfrm>
            <a:off x="6150925" y="2937850"/>
            <a:ext cx="1854600" cy="677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pdc lab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managed by us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0" name="Google Shape;270;p31"/>
          <p:cNvSpPr txBox="1"/>
          <p:nvPr/>
        </p:nvSpPr>
        <p:spPr>
          <a:xfrm>
            <a:off x="2332775" y="2571750"/>
            <a:ext cx="158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xlogin node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1" name="Google Shape;271;p31"/>
          <p:cNvSpPr txBox="1"/>
          <p:nvPr/>
        </p:nvSpPr>
        <p:spPr>
          <a:xfrm>
            <a:off x="636900" y="2890100"/>
            <a:ext cx="158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xgp GPU nodes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2" name="Google Shape;272;p31"/>
          <p:cNvCxnSpPr>
            <a:stCxn id="257" idx="1"/>
            <a:endCxn id="262" idx="3"/>
          </p:cNvCxnSpPr>
          <p:nvPr/>
        </p:nvCxnSpPr>
        <p:spPr>
          <a:xfrm rot="10800000">
            <a:off x="2106500" y="1762225"/>
            <a:ext cx="575400" cy="40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3" name="Google Shape;273;p31"/>
          <p:cNvCxnSpPr>
            <a:stCxn id="257" idx="1"/>
            <a:endCxn id="263" idx="3"/>
          </p:cNvCxnSpPr>
          <p:nvPr/>
        </p:nvCxnSpPr>
        <p:spPr>
          <a:xfrm flipH="1">
            <a:off x="2106500" y="2169925"/>
            <a:ext cx="575400" cy="34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4" name="Google Shape;274;p31"/>
          <p:cNvSpPr txBox="1"/>
          <p:nvPr/>
        </p:nvSpPr>
        <p:spPr>
          <a:xfrm>
            <a:off x="3051150" y="4208800"/>
            <a:ext cx="3041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They are on separate networks!</a:t>
            </a:r>
            <a:endParaRPr sz="18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5" name="Google Shape;275;p31"/>
          <p:cNvSpPr txBox="1"/>
          <p:nvPr/>
        </p:nvSpPr>
        <p:spPr>
          <a:xfrm>
            <a:off x="1093125" y="3290300"/>
            <a:ext cx="2297400" cy="677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SoC Compute Cluster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managed by SoC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6" name="Google Shape;276;p31"/>
          <p:cNvCxnSpPr/>
          <p:nvPr/>
        </p:nvCxnSpPr>
        <p:spPr>
          <a:xfrm>
            <a:off x="4605450" y="1272200"/>
            <a:ext cx="0" cy="2631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news!</a:t>
            </a:r>
            <a:endParaRPr/>
          </a:p>
        </p:txBody>
      </p:sp>
      <p:sp>
        <p:nvSpPr>
          <p:cNvPr id="282" name="Google Shape;282;p32"/>
          <p:cNvSpPr txBox="1">
            <a:spLocks noGrp="1"/>
          </p:cNvSpPr>
          <p:nvPr>
            <p:ph type="body" idx="1"/>
          </p:nvPr>
        </p:nvSpPr>
        <p:spPr>
          <a:xfrm>
            <a:off x="311700" y="1056575"/>
            <a:ext cx="85206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have top-tier GPUs for you to play with!</a:t>
            </a:r>
            <a:endParaRPr/>
          </a:p>
        </p:txBody>
      </p:sp>
      <p:graphicFrame>
        <p:nvGraphicFramePr>
          <p:cNvPr id="283" name="Google Shape;283;p32"/>
          <p:cNvGraphicFramePr/>
          <p:nvPr/>
        </p:nvGraphicFramePr>
        <p:xfrm>
          <a:off x="311700" y="1574775"/>
          <a:ext cx="8520600" cy="3232002"/>
        </p:xfrm>
        <a:graphic>
          <a:graphicData uri="http://schemas.openxmlformats.org/drawingml/2006/table">
            <a:tbl>
              <a:tblPr>
                <a:noFill/>
                <a:tableStyleId>{0D9D3EB1-507A-4C7D-AAAE-77E998780738}</a:tableStyleId>
              </a:tblPr>
              <a:tblGrid>
                <a:gridCol w="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5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6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2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8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21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36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Node Name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Slurm GPU Name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NVIDIA GPU Name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Compute Capability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Memory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Notes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xgpc[0-9]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Tesla V100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16GB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xgpd[0-9]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Titan 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12GB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xgpe[0-11]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Titan RTX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7.5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24GB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xgpf[0-10]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Tesla T4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7.5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16GB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xgpg[0-9]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a100-40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 40GB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40GB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xgph[0-9]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a100-80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 80GB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1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xgph[10-19]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a100-40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 80GB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40GB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Split into 2x 40GB instances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xgpi[0-9]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h100-96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 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9.0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2x H100 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1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xgpi[10-19]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h100-47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 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9.0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47GB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2x H100 96GB, split into 4x 47GB instances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 news :(</a:t>
            </a:r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29871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to share with others.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(Currently the cluster is under-utilized, so do let us know if your jobs are not running!)</a:t>
            </a:r>
            <a:endParaRPr/>
          </a:p>
        </p:txBody>
      </p:sp>
      <p:pic>
        <p:nvPicPr>
          <p:cNvPr id="290" name="Google Shape;29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8351" y="362412"/>
            <a:ext cx="5654701" cy="44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instructions (TLDR)</a:t>
            </a:r>
            <a:endParaRPr/>
          </a:p>
        </p:txBody>
      </p:sp>
      <p:sp>
        <p:nvSpPr>
          <p:cNvPr id="296" name="Google Shape;296;p3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Ensure you're on FortiClient VPN if you're outside SoC</a:t>
            </a:r>
          </a:p>
          <a:p>
            <a:pPr lvl="1" indent="-342900">
              <a:buSzPts val="1800"/>
            </a:pPr>
            <a:r>
              <a:rPr lang="en"/>
              <a:t>Can try non-SoC NUS network but I doubt it would work</a:t>
            </a:r>
            <a:endParaRPr/>
          </a:p>
          <a:p>
            <a:pPr marL="457200" lvl="0" indent="-342900" algn="l" rtl="0">
              <a:spcBef>
                <a:spcPts val="240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ssh &lt;SoC unix username&gt;@xlogin.comp.nus.edu.sg</a:t>
            </a:r>
            <a:endParaRPr b="1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2400"/>
              </a:spcBef>
              <a:spcAft>
                <a:spcPts val="2400"/>
              </a:spcAft>
              <a:buSzPts val="1800"/>
              <a:buAutoNum type="arabicPeriod"/>
            </a:pPr>
            <a:r>
              <a:rPr lang="en"/>
              <a:t>Test that you can get a GPU via</a:t>
            </a:r>
            <a:br>
              <a:rPr lang="en"/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srun --gpus=1 bash -c "hostname; nvidia-smi"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about CUDA executables</a:t>
            </a:r>
            <a:endParaRPr/>
          </a:p>
        </p:txBody>
      </p:sp>
      <p:sp>
        <p:nvSpPr>
          <p:cNvPr id="308" name="Google Shape;308;p3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 commands (e.g. nvcc, nsys) is not in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$PATH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Cannot just use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srun</a:t>
            </a:r>
            <a:r>
              <a:rPr lang="en"/>
              <a:t> without specifying the full path to the executables</a:t>
            </a:r>
            <a:br>
              <a:rPr lang="en"/>
            </a:br>
            <a:r>
              <a:rPr lang="en"/>
              <a:t>i.e. need to specify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/usr/local/cuda-12.2/bin/nvcc</a:t>
            </a:r>
            <a:r>
              <a:rPr lang="en" b="1"/>
              <a:t> </a:t>
            </a:r>
            <a:r>
              <a:rPr lang="en"/>
              <a:t>to compile your code with nvcc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Provided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gpu_job.sh</a:t>
            </a:r>
            <a:r>
              <a:rPr lang="en"/>
              <a:t> script helps you get around that, but you can also use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srun</a:t>
            </a:r>
            <a:r>
              <a:rPr lang="en"/>
              <a:t> manually.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about CUDA executables</a:t>
            </a:r>
            <a:endParaRPr/>
          </a:p>
        </p:txBody>
      </p:sp>
      <p:sp>
        <p:nvSpPr>
          <p:cNvPr id="314" name="Google Shape;314;p3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add this to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~/.bashrc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PATH="/usr/local/cuda/bin/:$PATH"</a:t>
            </a:r>
            <a:b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LD_LIBRARY_PATH="/usr/local/cuda/lib64:$LD_LIBRARY_PATH"</a:t>
            </a:r>
            <a:endParaRPr b="1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Now you can just call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nvcc</a:t>
            </a:r>
            <a:r>
              <a:rPr lang="en"/>
              <a:t> without full path!</a:t>
            </a:r>
            <a:endParaRPr b="1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life-pro tips from me</a:t>
            </a:r>
            <a:endParaRPr/>
          </a:p>
        </p:txBody>
      </p:sp>
      <p:sp>
        <p:nvSpPr>
          <p:cNvPr id="320" name="Google Shape;320;p3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these lines to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~/.bashrc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PATH="/usr/local/cuda/bin/:$PATH"</a:t>
            </a:r>
            <a:b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LD_LIBRARY_PATH="/usr/local/cuda/lib64:$LD_LIBRARY_PATH"</a:t>
            </a:r>
            <a:b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tv100="srun --gpus=1 --constraint=xgpc"</a:t>
            </a:r>
            <a:b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tvolta="srun --gpus=1 --constraint=xgpd"</a:t>
            </a:r>
            <a:b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trtx="srun --gpus=1 --constraint=xgpe"</a:t>
            </a:r>
            <a:b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tt4="srun --gpus=1 --constraint=xgpf"</a:t>
            </a:r>
            <a:b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a100mig="srun --gpus=a100-40 --constraint=xgph"</a:t>
            </a:r>
            <a:b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a100a="srun --gpus=a100-40 --constraint=xgpg"</a:t>
            </a:r>
            <a:b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a100b="srun --gpus=a100-80"</a:t>
            </a:r>
            <a:b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h100mig="srun --gpus=h100-47"</a:t>
            </a:r>
            <a:b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h100="srun --gpus=h100-96"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/>
              <a:t>Check the labsheet </a:t>
            </a:r>
            <a:r>
              <a:rPr lang="en-US">
                <a:sym typeface="Wingdings" panose="05000000000000000000" pitchFamily="2" charset="2"/>
              </a:rPr>
              <a:t></a:t>
            </a:r>
            <a:endParaRPr lang="en-US" b="1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3 Overview</a:t>
            </a:r>
            <a:endParaRPr/>
          </a:p>
        </p:txBody>
      </p:sp>
      <p:sp>
        <p:nvSpPr>
          <p:cNvPr id="302" name="Google Shape;302;p35"/>
          <p:cNvSpPr txBox="1">
            <a:spLocks noGrp="1"/>
          </p:cNvSpPr>
          <p:nvPr>
            <p:ph type="body" idx="1"/>
          </p:nvPr>
        </p:nvSpPr>
        <p:spPr>
          <a:xfrm>
            <a:off x="311700" y="1198750"/>
            <a:ext cx="8520600" cy="3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ex1-4:</a:t>
            </a:r>
            <a:r>
              <a:rPr lang="en"/>
              <a:t> orientation with xlogin's slurm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ex5:</a:t>
            </a:r>
            <a:r>
              <a:rPr lang="en"/>
              <a:t> hello world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ex6:</a:t>
            </a:r>
            <a:r>
              <a:rPr lang="en"/>
              <a:t> calculating thread id</a:t>
            </a:r>
            <a:endParaRPr>
              <a:solidFill>
                <a:srgbClr val="FF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ex7-8:</a:t>
            </a:r>
            <a:r>
              <a:rPr lang="en"/>
              <a:t> understanding warps </a:t>
            </a:r>
            <a:r>
              <a:rPr lang="en">
                <a:solidFill>
                  <a:srgbClr val="38761D"/>
                </a:solidFill>
              </a:rPr>
              <a:t>[demo]</a:t>
            </a:r>
            <a:endParaRPr>
              <a:solidFill>
                <a:srgbClr val="38761D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ex9:</a:t>
            </a:r>
            <a:r>
              <a:rPr lang="en"/>
              <a:t> compile time __device__(global) variables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ex10:</a:t>
            </a:r>
            <a:r>
              <a:rPr lang="en"/>
              <a:t> cudaMalloc-ed __device__(global) variables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ex11:</a:t>
            </a:r>
            <a:r>
              <a:rPr lang="en"/>
              <a:t> unified memory with __managed__ </a:t>
            </a:r>
            <a:r>
              <a:rPr lang="en">
                <a:solidFill>
                  <a:srgbClr val="188038"/>
                </a:solidFill>
              </a:rPr>
              <a:t>[demo]</a:t>
            </a:r>
            <a:endParaRPr>
              <a:solidFill>
                <a:srgbClr val="188038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ex12:</a:t>
            </a:r>
            <a:r>
              <a:rPr lang="en"/>
              <a:t> shared memory with __shared__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ex13:</a:t>
            </a:r>
            <a:r>
              <a:rPr lang="en"/>
              <a:t> Atomic memory operations (atomicAdd, etc)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ex14:</a:t>
            </a:r>
            <a:r>
              <a:rPr lang="en"/>
              <a:t> explicit synchronization </a:t>
            </a:r>
            <a:r>
              <a:rPr lang="en">
                <a:solidFill>
                  <a:srgbClr val="188038"/>
                </a:solidFill>
              </a:rPr>
              <a:t>[demo]</a:t>
            </a:r>
            <a:endParaRPr>
              <a:solidFill>
                <a:srgbClr val="188038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ex15:</a:t>
            </a:r>
            <a:r>
              <a:rPr lang="en"/>
              <a:t> putting it together to optimize a simple program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B5394"/>
                </a:solidFill>
              </a:rPr>
              <a:t>CUDA is very new to you, we generally don't expect you to complete everything within 2 hours.</a:t>
            </a: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Ex6 hint</a:t>
            </a:r>
            <a:endParaRPr/>
          </a:p>
        </p:txBody>
      </p:sp>
      <p:sp>
        <p:nvSpPr>
          <p:cNvPr id="326" name="Google Shape;326;p3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https://www.eecs.umich.edu/courses/eecs498-APP/resources/materials/CUDA-Thread-Indexing-Cheatsheet.pdf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(Can be found in your lab sheet)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billion Instructions?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perf stat -e fp_arith_inst_retired.scalar_single ./mm-seq 1000</a:t>
            </a:r>
            <a:endParaRPr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B5394"/>
                </a:solidFill>
              </a:rPr>
              <a:t>Why did we see the number of instructions we saw?</a:t>
            </a: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0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Ex7: Understanding Warp Divergence</a:t>
            </a:r>
            <a:br>
              <a:rPr lang="en"/>
            </a:br>
            <a:r>
              <a:rPr lang="en"/>
              <a:t>&amp; Independent Thread Scheduling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Old: NVIDIA Pascal (&lt;= CC 6.x)</a:t>
            </a:r>
            <a:endParaRPr/>
          </a:p>
        </p:txBody>
      </p:sp>
      <p:sp>
        <p:nvSpPr>
          <p:cNvPr id="337" name="Google Shape;337;p4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Threads in same warp may diverge under different control flow</a:t>
            </a:r>
            <a:endParaRPr/>
          </a:p>
          <a:p>
            <a:pPr marL="457200" lvl="0" indent="-342900" algn="l" rtl="0">
              <a:spcBef>
                <a:spcPts val="2000"/>
              </a:spcBef>
              <a:spcAft>
                <a:spcPts val="2000"/>
              </a:spcAft>
              <a:buSzPts val="1800"/>
              <a:buChar char="●"/>
            </a:pPr>
            <a:r>
              <a:rPr lang="en"/>
              <a:t>Pascal and earlier: entire divergent region must converge first.</a:t>
            </a:r>
            <a:endParaRPr/>
          </a:p>
        </p:txBody>
      </p:sp>
      <p:pic>
        <p:nvPicPr>
          <p:cNvPr id="338" name="Google Shape;33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413" y="2413800"/>
            <a:ext cx="863917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New: NVIDIA Volta (&gt;= CC 7.x)</a:t>
            </a:r>
            <a:endParaRPr/>
          </a:p>
        </p:txBody>
      </p:sp>
      <p:sp>
        <p:nvSpPr>
          <p:cNvPr id="344" name="Google Shape;344;p42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3089400" cy="37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Independent thread scheduling (ITS)</a:t>
            </a:r>
            <a:endParaRPr b="1"/>
          </a:p>
          <a:p>
            <a:pPr marL="285750" lvl="0" indent="-2286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Different statements in the divergent branches can </a:t>
            </a:r>
            <a:r>
              <a:rPr lang="en" b="1"/>
              <a:t>interleave</a:t>
            </a:r>
            <a:endParaRPr b="1"/>
          </a:p>
        </p:txBody>
      </p:sp>
      <p:pic>
        <p:nvPicPr>
          <p:cNvPr id="345" name="Google Shape;345;p42"/>
          <p:cNvPicPr preferRelativeResize="0"/>
          <p:nvPr/>
        </p:nvPicPr>
        <p:blipFill rotWithShape="1">
          <a:blip r:embed="rId3">
            <a:alphaModFix/>
          </a:blip>
          <a:srcRect t="7734" b="4468"/>
          <a:stretch/>
        </p:blipFill>
        <p:spPr>
          <a:xfrm>
            <a:off x="4290275" y="3763000"/>
            <a:ext cx="4633101" cy="1212305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46" name="Google Shape;346;p42"/>
          <p:cNvPicPr preferRelativeResize="0"/>
          <p:nvPr/>
        </p:nvPicPr>
        <p:blipFill rotWithShape="1">
          <a:blip r:embed="rId4">
            <a:alphaModFix/>
          </a:blip>
          <a:srcRect t="6148" b="6139"/>
          <a:stretch/>
        </p:blipFill>
        <p:spPr>
          <a:xfrm>
            <a:off x="3675725" y="1666676"/>
            <a:ext cx="5312699" cy="1582075"/>
          </a:xfrm>
          <a:prstGeom prst="rect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47" name="Google Shape;347;p42"/>
          <p:cNvSpPr txBox="1"/>
          <p:nvPr/>
        </p:nvSpPr>
        <p:spPr>
          <a:xfrm>
            <a:off x="4929525" y="1266475"/>
            <a:ext cx="335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New &gt;=CC 7.x</a:t>
            </a:r>
            <a:endParaRPr>
              <a:solidFill>
                <a:srgbClr val="38761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8" name="Google Shape;348;p42"/>
          <p:cNvSpPr txBox="1"/>
          <p:nvPr/>
        </p:nvSpPr>
        <p:spPr>
          <a:xfrm>
            <a:off x="4929525" y="3405625"/>
            <a:ext cx="335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  <a:latin typeface="Open Sans"/>
                <a:ea typeface="Open Sans"/>
                <a:cs typeface="Open Sans"/>
                <a:sym typeface="Open Sans"/>
              </a:rPr>
              <a:t>Old &lt;=CC 6.x </a:t>
            </a:r>
            <a:endParaRPr>
              <a:solidFill>
                <a:srgbClr val="CC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Divergent paths</a:t>
            </a:r>
            <a:endParaRPr/>
          </a:p>
        </p:txBody>
      </p:sp>
      <p:sp>
        <p:nvSpPr>
          <p:cNvPr id="360" name="Google Shape;360;p4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Difference in runtime:</a:t>
            </a:r>
          </a:p>
          <a:p>
            <a:pPr lvl="1" indent="-342900">
              <a:buSzPts val="1800"/>
              <a:buChar char="●"/>
            </a:pPr>
            <a:r>
              <a:rPr lang="en"/>
              <a:t>Not much difference </a:t>
            </a:r>
            <a:r>
              <a:rPr lang="en" u="sng"/>
              <a:t>in runtime</a:t>
            </a:r>
            <a:r>
              <a:rPr lang="en"/>
              <a:t> between different CC versions for simple programs!</a:t>
            </a:r>
            <a:endParaRPr/>
          </a:p>
          <a:p>
            <a:pPr lvl="1"/>
            <a:r>
              <a:rPr lang="en"/>
              <a:t>For more complex programs with many memory operations, the interleaving of control flows will perform slightly better – good to keep in mind when you're optimizing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 flow divergence </a:t>
            </a:r>
            <a:r>
              <a:rPr lang="en" u="sng"/>
              <a:t>within warps</a:t>
            </a:r>
            <a:r>
              <a:rPr lang="en"/>
              <a:t> can cause slowdowns.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 u="sng"/>
              <a:t>Top reason</a:t>
            </a:r>
            <a:r>
              <a:rPr lang="en"/>
              <a:t> why some students can't meet our performance criteria for asgn 2 last year.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Minimize the number of </a:t>
            </a:r>
            <a:r>
              <a:rPr lang="en" u="sng"/>
              <a:t>if-statements</a:t>
            </a:r>
            <a:r>
              <a:rPr lang="en"/>
              <a:t> in your device code!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Divergence </a:t>
            </a:r>
            <a:r>
              <a:rPr lang="en" u="sng"/>
              <a:t>between warps</a:t>
            </a:r>
            <a:r>
              <a:rPr lang="en"/>
              <a:t> does not have an issue.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5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Ex11: Unified Memory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Unified Memory</a:t>
            </a:r>
            <a:endParaRPr/>
          </a:p>
        </p:txBody>
      </p:sp>
      <p:pic>
        <p:nvPicPr>
          <p:cNvPr id="371" name="Google Shape;371;p46"/>
          <p:cNvPicPr preferRelativeResize="0"/>
          <p:nvPr/>
        </p:nvPicPr>
        <p:blipFill rotWithShape="1">
          <a:blip r:embed="rId3">
            <a:alphaModFix/>
          </a:blip>
          <a:srcRect t="9441" b="9441"/>
          <a:stretch/>
        </p:blipFill>
        <p:spPr>
          <a:xfrm>
            <a:off x="1479475" y="1040775"/>
            <a:ext cx="5824825" cy="393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Unified Memory</a:t>
            </a:r>
            <a:endParaRPr/>
          </a:p>
        </p:txBody>
      </p:sp>
      <p:pic>
        <p:nvPicPr>
          <p:cNvPr id="377" name="Google Shape;37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525" y="1197625"/>
            <a:ext cx="4531099" cy="2979149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47"/>
          <p:cNvSpPr/>
          <p:nvPr/>
        </p:nvSpPr>
        <p:spPr>
          <a:xfrm>
            <a:off x="133425" y="1556525"/>
            <a:ext cx="3153900" cy="1698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47"/>
          <p:cNvSpPr/>
          <p:nvPr/>
        </p:nvSpPr>
        <p:spPr>
          <a:xfrm>
            <a:off x="133425" y="2744100"/>
            <a:ext cx="4383300" cy="2271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47"/>
          <p:cNvSpPr/>
          <p:nvPr/>
        </p:nvSpPr>
        <p:spPr>
          <a:xfrm>
            <a:off x="133425" y="3858900"/>
            <a:ext cx="4450500" cy="282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47"/>
          <p:cNvSpPr/>
          <p:nvPr/>
        </p:nvSpPr>
        <p:spPr>
          <a:xfrm>
            <a:off x="133425" y="1197625"/>
            <a:ext cx="3153900" cy="282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2" name="Google Shape;38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1576" y="1878508"/>
            <a:ext cx="4329399" cy="161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47"/>
          <p:cNvSpPr/>
          <p:nvPr/>
        </p:nvSpPr>
        <p:spPr>
          <a:xfrm>
            <a:off x="4814700" y="1909850"/>
            <a:ext cx="4329300" cy="3342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47"/>
          <p:cNvSpPr txBox="1"/>
          <p:nvPr/>
        </p:nvSpPr>
        <p:spPr>
          <a:xfrm>
            <a:off x="907075" y="44998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Normal</a:t>
            </a:r>
            <a:endParaRPr b="1"/>
          </a:p>
        </p:txBody>
      </p:sp>
      <p:sp>
        <p:nvSpPr>
          <p:cNvPr id="385" name="Google Shape;385;p47"/>
          <p:cNvSpPr txBox="1"/>
          <p:nvPr/>
        </p:nvSpPr>
        <p:spPr>
          <a:xfrm>
            <a:off x="5479350" y="44998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Unified</a:t>
            </a:r>
            <a:endParaRPr b="1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not used unified memory always?</a:t>
            </a:r>
            <a:endParaRPr/>
          </a:p>
        </p:txBody>
      </p:sp>
      <p:sp>
        <p:nvSpPr>
          <p:cNvPr id="397" name="Google Shape;397;p4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solidFill>
                  <a:srgbClr val="CC0000"/>
                </a:solidFill>
              </a:rPr>
              <a:t>Unified is likely slightly slower!</a:t>
            </a:r>
            <a:r>
              <a:rPr lang="en"/>
              <a:t> </a:t>
            </a:r>
            <a:r>
              <a:rPr lang="en">
                <a:solidFill>
                  <a:schemeClr val="accent5"/>
                </a:solidFill>
              </a:rPr>
              <a:t>But much easier to program.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CC0000"/>
                </a:solidFill>
              </a:rPr>
              <a:t>But code running slower may not always be true!</a:t>
            </a:r>
            <a:r>
              <a:rPr lang="en"/>
              <a:t> Largely depends on how well you are able to optimize memory operations manually in CUDA.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Profiling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Profiling</a:t>
            </a:r>
            <a:endParaRPr/>
          </a:p>
        </p:txBody>
      </p:sp>
      <p:sp>
        <p:nvSpPr>
          <p:cNvPr id="427" name="Google Shape;427;p5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Char char="●"/>
            </a:pPr>
            <a:r>
              <a:rPr lang="en" b="1">
                <a:solidFill>
                  <a:srgbClr val="CC0000"/>
                </a:solidFill>
              </a:rPr>
              <a:t>The greatest sin of optimization:</a:t>
            </a:r>
            <a:r>
              <a:rPr lang="en">
                <a:solidFill>
                  <a:srgbClr val="CC0000"/>
                </a:solidFill>
              </a:rPr>
              <a:t> optimization without profiling</a:t>
            </a:r>
            <a:endParaRPr>
              <a:solidFill>
                <a:srgbClr val="CC0000"/>
              </a:solidFill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How to profile CUDA applications?</a:t>
            </a:r>
            <a:endParaRPr>
              <a:solidFill>
                <a:srgbClr val="CC0000"/>
              </a:solidFill>
            </a:endParaRPr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Char char="○"/>
            </a:pPr>
            <a:r>
              <a:rPr lang="en">
                <a:solidFill>
                  <a:schemeClr val="accent5"/>
                </a:solidFill>
              </a:rPr>
              <a:t>ncu (</a:t>
            </a:r>
            <a:r>
              <a:rPr lang="en" b="1">
                <a:solidFill>
                  <a:schemeClr val="accent5"/>
                </a:solidFill>
              </a:rPr>
              <a:t>NVIDIA Compute CLI, for kernels</a:t>
            </a:r>
            <a:r>
              <a:rPr lang="en">
                <a:solidFill>
                  <a:schemeClr val="accent5"/>
                </a:solidFill>
              </a:rPr>
              <a:t>) &amp; nsys (</a:t>
            </a:r>
            <a:r>
              <a:rPr lang="en" b="1">
                <a:solidFill>
                  <a:schemeClr val="accent5"/>
                </a:solidFill>
              </a:rPr>
              <a:t>NVIDIA NSight Compute, general profiler</a:t>
            </a:r>
            <a:r>
              <a:rPr lang="en">
                <a:solidFill>
                  <a:schemeClr val="accent5"/>
                </a:solidFill>
              </a:rPr>
              <a:t>)</a:t>
            </a:r>
            <a:endParaRPr>
              <a:solidFill>
                <a:schemeClr val="accent5"/>
              </a:solidFill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Read: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https://gpuhackshef.readthedocs.io/en/latest/tools/nvidia-profiling-tools.html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Examples</a:t>
            </a:r>
            <a:endParaRPr/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Font typeface="Consolas"/>
              <a:buChar char="○"/>
            </a:pP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nsys nvprof ./sum</a:t>
            </a:r>
            <a:endParaRPr b="1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Font typeface="Consolas"/>
              <a:buChar char="○"/>
            </a:pP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nsys profile -o sum_profile ./sum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marL="1371600" lvl="2" indent="-310832" algn="l" rtl="0">
              <a:spcBef>
                <a:spcPts val="0"/>
              </a:spcBef>
              <a:spcAft>
                <a:spcPts val="0"/>
              </a:spcAft>
              <a:buSzPct val="100000"/>
              <a:buFont typeface="Consolas"/>
              <a:buChar char="■"/>
            </a:pPr>
            <a:r>
              <a:rPr lang="en"/>
              <a:t>Then,</a:t>
            </a:r>
            <a:r>
              <a:rPr lang="en" b="1"/>
              <a:t> </a:t>
            </a: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nsys analyze sum_profile.nsys-rep</a:t>
            </a:r>
            <a:endParaRPr b="1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Font typeface="Consolas"/>
              <a:buChar char="○"/>
            </a:pPr>
            <a:r>
              <a:rPr lang="en" b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ncu ./sum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billion Instructions?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perf stat -e fp_arith_inst_retired.scalar_single ./mm-seq 1000</a:t>
            </a:r>
            <a:endParaRPr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Why did we see the number of instructions we saw?</a:t>
            </a:r>
            <a:endParaRPr>
              <a:solidFill>
                <a:srgbClr val="0B539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for (i = 0; i &lt; size; i++)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	for (j = 0; j &lt; size; j++)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    	for (k = 0; k &lt; size; k++)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        	result.element[i][j] += a.element[i][k] * b.element[k][j];</a:t>
            </a:r>
            <a:endParaRPr sz="1600">
              <a:solidFill>
                <a:srgbClr val="0B539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of Lab 3</a:t>
            </a:r>
            <a:endParaRPr/>
          </a:p>
        </p:txBody>
      </p:sp>
      <p:sp>
        <p:nvSpPr>
          <p:cNvPr id="433" name="Google Shape;433;p5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6786600" cy="37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/>
              <a:t>Anonymous Feedback:</a:t>
            </a:r>
            <a:r>
              <a:rPr lang="en" sz="1600"/>
              <a:t> </a:t>
            </a:r>
            <a:r>
              <a:rPr lang="en-SG" sz="1600" b="0" i="0" u="none" strike="noStrike" baseline="0">
                <a:solidFill>
                  <a:srgbClr val="009768"/>
                </a:solidFill>
                <a:latin typeface="OpenSans-Regular"/>
                <a:hlinkClick r:id="rId3"/>
              </a:rPr>
              <a:t>https://bit.ly/feedback-theodore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All the best for midterms!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billion Instructions?</a:t>
            </a: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perf stat -e fp_arith_inst_retired.scalar_single ./mm-seq 1000</a:t>
            </a:r>
            <a:endParaRPr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Why did we see the number of instructions we saw?</a:t>
            </a:r>
            <a:endParaRPr>
              <a:solidFill>
                <a:srgbClr val="0B539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for (i = 0; i &lt; size; i++)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	for (j = 0; j &lt; size; j++)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    	for (k = 0; k &lt; size; k++)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            	result.element[i][j] += a.element[i][k] * b.element[k][j];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One </a:t>
            </a:r>
            <a:r>
              <a:rPr lang="en" b="1"/>
              <a:t>sum</a:t>
            </a:r>
            <a:r>
              <a:rPr lang="en"/>
              <a:t> and one </a:t>
            </a:r>
            <a:r>
              <a:rPr lang="en" b="1"/>
              <a:t>mul</a:t>
            </a:r>
            <a:r>
              <a:rPr lang="en"/>
              <a:t> per result over </a:t>
            </a:r>
            <a:r>
              <a:rPr lang="en" b="1"/>
              <a:t>1000x1000</a:t>
            </a:r>
            <a:r>
              <a:rPr lang="en"/>
              <a:t> result elements </a:t>
            </a:r>
            <a:r>
              <a:rPr lang="en" b="1"/>
              <a:t>(2 billion fp ops)</a:t>
            </a:r>
            <a:r>
              <a:rPr lang="en"/>
              <a:t>. </a:t>
            </a:r>
            <a:r>
              <a:rPr lang="en">
                <a:solidFill>
                  <a:srgbClr val="0B5394"/>
                </a:solidFill>
              </a:rPr>
              <a:t>So why are there </a:t>
            </a:r>
            <a:r>
              <a:rPr lang="en" b="1">
                <a:solidFill>
                  <a:srgbClr val="0B5394"/>
                </a:solidFill>
              </a:rPr>
              <a:t>2 billion +1</a:t>
            </a:r>
            <a:r>
              <a:rPr lang="en">
                <a:solidFill>
                  <a:srgbClr val="0B5394"/>
                </a:solidFill>
              </a:rPr>
              <a:t> instructions?</a:t>
            </a: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billion Instructions?</a:t>
            </a: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So why are there </a:t>
            </a:r>
            <a:r>
              <a:rPr lang="en" b="1">
                <a:solidFill>
                  <a:srgbClr val="0B5394"/>
                </a:solidFill>
              </a:rPr>
              <a:t>2 billion +1</a:t>
            </a:r>
            <a:r>
              <a:rPr lang="en">
                <a:solidFill>
                  <a:srgbClr val="0B5394"/>
                </a:solidFill>
              </a:rPr>
              <a:t> instructions?</a:t>
            </a:r>
            <a:endParaRPr>
              <a:solidFill>
                <a:srgbClr val="0B539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fprintf(stderr, "Matrix multiplication took %1.2f seconds\n",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	((float)</a:t>
            </a:r>
            <a:r>
              <a:rPr lang="en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(after - before)) / 1000000000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Perf</a:t>
            </a:r>
            <a:r>
              <a:rPr lang="en"/>
              <a:t> is reliable and consistent*!! :)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i="1"/>
              <a:t>*provided that perf does not subsample and your program does not have indeterministic branching</a:t>
            </a:r>
            <a:endParaRPr i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12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1 Shenanigans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57170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A1: How was it? :D</a:t>
            </a: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/>
            <a:r>
              <a:rPr lang="en-SG"/>
              <a:t>Most submissions are in – if you haven't submitted, keep going at it</a:t>
            </a:r>
          </a:p>
          <a:p>
            <a:pPr marL="742950" lvl="1" indent="-285750"/>
            <a:r>
              <a:rPr lang="en-SG"/>
              <a:t>Late penalty lenient; the point is to learn</a:t>
            </a:r>
          </a:p>
          <a:p>
            <a:pPr marL="457200" lvl="1" indent="0">
              <a:buNone/>
            </a:pPr>
            <a:endParaRPr lang="en-SG"/>
          </a:p>
          <a:p>
            <a:pPr marL="285750" indent="-285750"/>
            <a:r>
              <a:rPr lang="en-SG"/>
              <a:t>Please format quiz answers correctly </a:t>
            </a:r>
            <a:r>
              <a:rPr lang="en-SG">
                <a:sym typeface="Wingdings" panose="05000000000000000000" pitchFamily="2" charset="2"/>
              </a:rPr>
              <a:t>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37839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Burj Khalifa view of CS3210</a:t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161625" y="1444550"/>
            <a:ext cx="2864100" cy="2756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Open Sans"/>
                <a:ea typeface="Open Sans"/>
                <a:cs typeface="Open Sans"/>
                <a:sym typeface="Open Sans"/>
              </a:rPr>
              <a:t>Part 1: OpenMP</a:t>
            </a:r>
            <a:endParaRPr sz="2000" b="1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Making </a:t>
            </a:r>
            <a:r>
              <a:rPr lang="en" sz="1700" b="1">
                <a:latin typeface="Open Sans"/>
                <a:ea typeface="Open Sans"/>
                <a:cs typeface="Open Sans"/>
                <a:sym typeface="Open Sans"/>
              </a:rPr>
              <a:t>single-node</a:t>
            </a: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 </a:t>
            </a:r>
            <a:br>
              <a:rPr lang="en" sz="1700"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700" b="1">
                <a:latin typeface="Open Sans"/>
                <a:ea typeface="Open Sans"/>
                <a:cs typeface="Open Sans"/>
                <a:sym typeface="Open Sans"/>
              </a:rPr>
              <a:t>CPU</a:t>
            </a: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 programs faster</a:t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Open Sans"/>
                <a:ea typeface="Open Sans"/>
                <a:cs typeface="Open Sans"/>
                <a:sym typeface="Open Sans"/>
              </a:rPr>
              <a:t>Complex tasks 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that are relatively </a:t>
            </a:r>
            <a:r>
              <a:rPr lang="en" sz="1500" b="1">
                <a:latin typeface="Open Sans"/>
                <a:ea typeface="Open Sans"/>
                <a:cs typeface="Open Sans"/>
                <a:sym typeface="Open Sans"/>
              </a:rPr>
              <a:t>less parallelizable 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(10s of tasks)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3139950" y="1444550"/>
            <a:ext cx="2864100" cy="27561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Part 2: CUDA</a:t>
            </a:r>
            <a:endParaRPr sz="2000"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Making </a:t>
            </a:r>
            <a:r>
              <a:rPr lang="en" sz="1700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single-node</a:t>
            </a:r>
            <a:r>
              <a:rPr lang="en" sz="1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700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GPU-able</a:t>
            </a:r>
            <a:r>
              <a:rPr lang="en" sz="1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programs faster</a:t>
            </a:r>
            <a:endParaRPr sz="17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500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Simpler tasks </a:t>
            </a:r>
            <a:r>
              <a:rPr lang="en" sz="1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that are relatively </a:t>
            </a:r>
            <a:r>
              <a:rPr lang="en" sz="1500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more parallelizable </a:t>
            </a:r>
            <a:br>
              <a:rPr lang="en" sz="1500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(millions of tasks even)</a:t>
            </a:r>
            <a:endParaRPr sz="19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6118275" y="1444550"/>
            <a:ext cx="2864100" cy="2756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Part 3: MPI</a:t>
            </a:r>
            <a:endParaRPr sz="2000"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2000"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Making </a:t>
            </a:r>
            <a:r>
              <a:rPr lang="en" sz="1700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multi-node</a:t>
            </a:r>
            <a:r>
              <a:rPr lang="en" sz="17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programs faster</a:t>
            </a:r>
            <a:endParaRPr sz="17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2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500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Large, mixed workloads </a:t>
            </a:r>
            <a:br>
              <a:rPr lang="en" sz="1500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(slow communication between nodes is worth it due to size / parallelizabilty of work)</a:t>
            </a:r>
            <a:endParaRPr sz="19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3901650" y="4492775"/>
            <a:ext cx="1340700" cy="40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You are here!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07" name="Google Shape;107;p19"/>
          <p:cNvCxnSpPr>
            <a:stCxn id="106" idx="0"/>
            <a:endCxn id="104" idx="2"/>
          </p:cNvCxnSpPr>
          <p:nvPr/>
        </p:nvCxnSpPr>
        <p:spPr>
          <a:xfrm rot="10800000">
            <a:off x="4572000" y="4200575"/>
            <a:ext cx="0" cy="29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1847</Words>
  <Application>Microsoft Office PowerPoint</Application>
  <PresentationFormat>On-screen Show (16:9)</PresentationFormat>
  <Paragraphs>235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Wingdings</vt:lpstr>
      <vt:lpstr>PT Sans Narrow</vt:lpstr>
      <vt:lpstr>Quattrocento Sans</vt:lpstr>
      <vt:lpstr>Open Sans</vt:lpstr>
      <vt:lpstr>Arial</vt:lpstr>
      <vt:lpstr>Consolas</vt:lpstr>
      <vt:lpstr>OpenSans-Regular</vt:lpstr>
      <vt:lpstr>Tropic</vt:lpstr>
      <vt:lpstr>CS3210 Lab 3</vt:lpstr>
      <vt:lpstr>Lab 2 Curiosities: 2 billion instructions?</vt:lpstr>
      <vt:lpstr>2 billion Instructions?</vt:lpstr>
      <vt:lpstr>2 billion Instructions?</vt:lpstr>
      <vt:lpstr>2 billion Instructions?</vt:lpstr>
      <vt:lpstr>2 billion Instructions?</vt:lpstr>
      <vt:lpstr>Assignment 1 Shenanigans</vt:lpstr>
      <vt:lpstr>A1: How was it? :D</vt:lpstr>
      <vt:lpstr>The Burj Khalifa view of CS3210</vt:lpstr>
      <vt:lpstr>PowerPoint Presentation</vt:lpstr>
      <vt:lpstr>CPU vs GPU: Latency vs Throughput</vt:lpstr>
      <vt:lpstr>CPU vs GPU:</vt:lpstr>
      <vt:lpstr>PowerPoint Presentation</vt:lpstr>
      <vt:lpstr>CUDA Physical Structure</vt:lpstr>
      <vt:lpstr>CUDA Logical Hierarchy</vt:lpstr>
      <vt:lpstr>Overview of Physical-Logical Connection</vt:lpstr>
      <vt:lpstr>Example optimizations from knowing hardware</vt:lpstr>
      <vt:lpstr>Local Memory</vt:lpstr>
      <vt:lpstr>Today's Lab</vt:lpstr>
      <vt:lpstr>Good news!</vt:lpstr>
      <vt:lpstr>SoC Cluster vs PDC Cluster</vt:lpstr>
      <vt:lpstr>Good news!</vt:lpstr>
      <vt:lpstr>Bad news :(</vt:lpstr>
      <vt:lpstr>Login instructions (TLDR)</vt:lpstr>
      <vt:lpstr>Note about CUDA executables</vt:lpstr>
      <vt:lpstr>Note about CUDA executables</vt:lpstr>
      <vt:lpstr>More life-pro tips from me</vt:lpstr>
      <vt:lpstr>Lab 3 Overview</vt:lpstr>
      <vt:lpstr>Ex6 hint</vt:lpstr>
      <vt:lpstr>Ex7: Understanding Warp Divergence &amp; Independent Thread Scheduling</vt:lpstr>
      <vt:lpstr>Old: NVIDIA Pascal (&lt;= CC 6.x)</vt:lpstr>
      <vt:lpstr>New: NVIDIA Volta (&gt;= CC 7.x)</vt:lpstr>
      <vt:lpstr>Divergent paths</vt:lpstr>
      <vt:lpstr>Ex11: Unified Memory</vt:lpstr>
      <vt:lpstr>Unified Memory</vt:lpstr>
      <vt:lpstr>Unified Memory</vt:lpstr>
      <vt:lpstr>Why not used unified memory always?</vt:lpstr>
      <vt:lpstr>Performance Profiling</vt:lpstr>
      <vt:lpstr>Performance Profiling</vt:lpstr>
      <vt:lpstr>End of Lab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Theodore Leebrant</cp:lastModifiedBy>
  <cp:revision>4</cp:revision>
  <dcterms:modified xsi:type="dcterms:W3CDTF">2024-09-30T08:03:00Z</dcterms:modified>
</cp:coreProperties>
</file>